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36" r:id="rId8"/>
    <p:sldId id="2074" r:id="rId9"/>
    <p:sldId id="2072" r:id="rId10"/>
    <p:sldId id="2086" r:id="rId11"/>
    <p:sldId id="2090" r:id="rId12"/>
    <p:sldId id="2098" r:id="rId13"/>
    <p:sldId id="2099" r:id="rId14"/>
    <p:sldId id="2100" r:id="rId15"/>
    <p:sldId id="2101" r:id="rId16"/>
    <p:sldId id="2102" r:id="rId17"/>
    <p:sldId id="2103" r:id="rId18"/>
    <p:sldId id="2105" r:id="rId19"/>
    <p:sldId id="2107" r:id="rId20"/>
    <p:sldId id="2104" r:id="rId21"/>
    <p:sldId id="2122" r:id="rId22"/>
    <p:sldId id="2119" r:id="rId23"/>
    <p:sldId id="2120" r:id="rId24"/>
    <p:sldId id="2116" r:id="rId25"/>
    <p:sldId id="2117" r:id="rId26"/>
    <p:sldId id="2118" r:id="rId27"/>
    <p:sldId id="2077"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8.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72919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感知量化训练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QAT</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1026964"/>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按照正向传播的公式，如果方向传播的时候对其求导数会导致权重为</a:t>
            </a:r>
            <a:r>
              <a:rPr lang="en-US" altLang="zh-CN" dirty="0">
                <a:latin typeface="Gill Sans MT" panose="020B0502020104020203" pitchFamily="34" charset="0"/>
              </a:rPr>
              <a:t>0</a:t>
            </a:r>
            <a:r>
              <a:rPr lang="zh-CN" altLang="en-US" dirty="0">
                <a:latin typeface="Gill Sans MT" panose="020B0502020104020203" pitchFamily="34" charset="0"/>
              </a:rPr>
              <a:t>，因此反向传播的时候相当于一个直接估算器：</a:t>
            </a:r>
            <a:endParaRPr lang="en-US" altLang="zh-CN" dirty="0">
              <a:latin typeface="Gill Sans MT" panose="020B0502020104020203" pitchFamily="34" charset="0"/>
            </a:endParaRPr>
          </a:p>
        </p:txBody>
      </p:sp>
      <p:pic>
        <p:nvPicPr>
          <p:cNvPr id="7172" name="Picture 4" descr="equation.pdf">
            <a:extLst>
              <a:ext uri="{FF2B5EF4-FFF2-40B4-BE49-F238E27FC236}">
                <a16:creationId xmlns:a16="http://schemas.microsoft.com/office/drawing/2014/main" id="{19813CB2-9374-2540-B900-55CDFA666D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72681" y="2996952"/>
            <a:ext cx="48514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38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最终反向传播的时候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节点对数据进行了截断式处理，如下图所示：</a:t>
            </a:r>
          </a:p>
        </p:txBody>
      </p:sp>
      <p:pic>
        <p:nvPicPr>
          <p:cNvPr id="2" name="图片 1">
            <a:extLst>
              <a:ext uri="{FF2B5EF4-FFF2-40B4-BE49-F238E27FC236}">
                <a16:creationId xmlns:a16="http://schemas.microsoft.com/office/drawing/2014/main" id="{776C62B8-FB42-3C44-8A68-63255F466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3381" y="2392162"/>
            <a:ext cx="3561184" cy="3751114"/>
          </a:xfrm>
          <a:prstGeom prst="rect">
            <a:avLst/>
          </a:prstGeom>
        </p:spPr>
      </p:pic>
    </p:spTree>
    <p:extLst>
      <p:ext uri="{BB962C8B-B14F-4D97-AF65-F5344CB8AC3E}">
        <p14:creationId xmlns:p14="http://schemas.microsoft.com/office/powerpoint/2010/main" val="406994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8F641-EEA2-7F4F-9A36-93040F790FBC}"/>
              </a:ext>
            </a:extLst>
          </p:cNvPr>
          <p:cNvSpPr>
            <a:spLocks noGrp="1"/>
          </p:cNvSpPr>
          <p:nvPr>
            <p:ph type="title"/>
          </p:nvPr>
        </p:nvSpPr>
        <p:spPr/>
        <p:txBody>
          <a:bodyPr/>
          <a:lstStyle/>
          <a:p>
            <a:r>
              <a:rPr lang="zh-CN" altLang="en-US" dirty="0"/>
              <a:t>伪量化节点：更新</a:t>
            </a:r>
            <a:r>
              <a:rPr lang="en-US" altLang="zh-CN" dirty="0"/>
              <a:t>Min</a:t>
            </a:r>
            <a:r>
              <a:rPr lang="zh-CN" altLang="en-US" dirty="0"/>
              <a:t>和</a:t>
            </a:r>
            <a:r>
              <a:rPr lang="en-US" altLang="zh-CN" dirty="0"/>
              <a:t>Max</a:t>
            </a:r>
            <a:endParaRPr kumimoji="1" lang="zh-CN" altLang="en-US" dirty="0"/>
          </a:p>
        </p:txBody>
      </p:sp>
      <p:sp>
        <p:nvSpPr>
          <p:cNvPr id="3" name="内容占位符 2">
            <a:extLst>
              <a:ext uri="{FF2B5EF4-FFF2-40B4-BE49-F238E27FC236}">
                <a16:creationId xmlns:a16="http://schemas.microsoft.com/office/drawing/2014/main" id="{BE71C60E-BD4F-0942-9570-02B7EA086DFB}"/>
              </a:ext>
            </a:extLst>
          </p:cNvPr>
          <p:cNvSpPr>
            <a:spLocks noGrp="1"/>
          </p:cNvSpPr>
          <p:nvPr>
            <p:ph sz="half" idx="1"/>
          </p:nvPr>
        </p:nvSpPr>
        <p:spPr/>
        <p:txBody>
          <a:bodyPr/>
          <a:lstStyle/>
          <a:p>
            <a:r>
              <a:rPr lang="en-US" altLang="zh-CN" dirty="0">
                <a:latin typeface="Gill Sans MT" panose="020B0502020104020203" pitchFamily="34" charset="0"/>
              </a:rPr>
              <a:t>FakeQuant</a:t>
            </a:r>
            <a:r>
              <a:rPr lang="zh-CN" altLang="en-US" dirty="0">
                <a:latin typeface="Gill Sans MT" panose="020B0502020104020203" pitchFamily="34" charset="0"/>
              </a:rPr>
              <a:t>伪量化节点主要是根据找到的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值进行伪量化操作，更新</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分别为</a:t>
            </a:r>
            <a:r>
              <a:rPr lang="en-US" altLang="zh-CN" dirty="0">
                <a:latin typeface="Gill Sans MT" panose="020B0502020104020203" pitchFamily="34" charset="0"/>
              </a:rPr>
              <a:t>running</a:t>
            </a:r>
            <a:r>
              <a:rPr lang="zh-CN" altLang="en-US" dirty="0">
                <a:latin typeface="Gill Sans MT" panose="020B0502020104020203" pitchFamily="34" charset="0"/>
              </a:rPr>
              <a:t>和</a:t>
            </a:r>
            <a:r>
              <a:rPr lang="en-US" altLang="zh-CN" dirty="0">
                <a:latin typeface="Gill Sans MT" panose="020B0502020104020203" pitchFamily="34" charset="0"/>
              </a:rPr>
              <a:t>moving</a:t>
            </a:r>
            <a:r>
              <a:rPr lang="zh-CN" altLang="en-US" dirty="0">
                <a:latin typeface="Gill Sans MT" panose="020B0502020104020203" pitchFamily="34" charset="0"/>
              </a:rPr>
              <a:t>，跟</a:t>
            </a:r>
            <a:r>
              <a:rPr lang="en-US" altLang="zh-CN" dirty="0">
                <a:latin typeface="Gill Sans MT" panose="020B0502020104020203" pitchFamily="34" charset="0"/>
              </a:rPr>
              <a:t>batch normal</a:t>
            </a:r>
            <a:r>
              <a:rPr lang="zh-CN" altLang="en-US" dirty="0">
                <a:latin typeface="Gill Sans MT" panose="020B0502020104020203" pitchFamily="34" charset="0"/>
              </a:rPr>
              <a:t>中更新 </a:t>
            </a:r>
            <a:r>
              <a:rPr lang="en-US" altLang="zh-CN" dirty="0">
                <a:latin typeface="Gill Sans MT" panose="020B0502020104020203" pitchFamily="34" charset="0"/>
              </a:rPr>
              <a:t>beta</a:t>
            </a:r>
            <a:r>
              <a:rPr lang="zh-CN" altLang="en-US" dirty="0">
                <a:latin typeface="Gill Sans MT" panose="020B0502020104020203" pitchFamily="34" charset="0"/>
              </a:rPr>
              <a:t> 和 </a:t>
            </a:r>
            <a:r>
              <a:rPr lang="en-US" altLang="zh-CN" dirty="0">
                <a:latin typeface="Gill Sans MT" panose="020B0502020104020203" pitchFamily="34" charset="0"/>
              </a:rPr>
              <a:t>gamma</a:t>
            </a:r>
            <a:r>
              <a:rPr lang="zh-CN" altLang="en-US" dirty="0">
                <a:latin typeface="Gill Sans MT" panose="020B0502020104020203" pitchFamily="34" charset="0"/>
              </a:rPr>
              <a:t> 算子相同。</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07173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r>
              <a:rPr lang="zh-CN" altLang="en-US" dirty="0">
                <a:latin typeface="Gill Sans MT" panose="020B0502020104020203" pitchFamily="34" charset="0"/>
                <a:ea typeface="Microsoft YaHei" panose="020B0503020204020204" pitchFamily="34" charset="-122"/>
              </a:rPr>
              <a:t>在什么地方插入 </a:t>
            </a:r>
            <a:r>
              <a:rPr lang="en-US" altLang="zh-CN" dirty="0">
                <a:latin typeface="Gill Sans MT" panose="020B0502020104020203" pitchFamily="34" charset="0"/>
              </a:rPr>
              <a:t>Fake</a:t>
            </a:r>
            <a:r>
              <a:rPr lang="zh-CN" altLang="en-US" dirty="0">
                <a:latin typeface="Gill Sans MT" panose="020B0502020104020203" pitchFamily="34" charset="0"/>
              </a:rPr>
              <a:t> </a:t>
            </a:r>
            <a:r>
              <a:rPr lang="en-US" altLang="zh-CN" dirty="0">
                <a:latin typeface="Gill Sans MT" panose="020B0502020104020203" pitchFamily="34" charset="0"/>
              </a:rPr>
              <a:t>Quant</a:t>
            </a:r>
            <a:r>
              <a:rPr lang="zh-CN" altLang="en-US" dirty="0">
                <a:latin typeface="Gill Sans MT" panose="020B0502020104020203" pitchFamily="34" charset="0"/>
                <a:ea typeface="Microsoft YaHei" panose="020B0503020204020204" pitchFamily="34" charset="-122"/>
              </a:rPr>
              <a:t> </a:t>
            </a:r>
            <a:r>
              <a:rPr lang="zh-CN" altLang="en-US" dirty="0"/>
              <a:t>伪量化节点？</a:t>
            </a:r>
            <a:endParaRPr lang="en-US" altLang="zh-CN" dirty="0"/>
          </a:p>
          <a:p>
            <a:endParaRPr lang="en-US" altLang="zh-CN" dirty="0">
              <a:latin typeface="Gill Sans MT" panose="020B0502020104020203" pitchFamily="34" charset="0"/>
            </a:endParaRPr>
          </a:p>
          <a:p>
            <a:r>
              <a:rPr lang="zh-CN" altLang="en-US" dirty="0"/>
              <a:t>一般会在密集计算算子、激活算子、网络输入输出等地方插入伪量化节点</a:t>
            </a:r>
            <a:endParaRPr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25871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AE1AC-29B9-BE41-9541-82FE1CF19ECB}"/>
              </a:ext>
            </a:extLst>
          </p:cNvPr>
          <p:cNvSpPr>
            <a:spLocks noGrp="1"/>
          </p:cNvSpPr>
          <p:nvPr>
            <p:ph type="title"/>
          </p:nvPr>
        </p:nvSpPr>
        <p:spPr/>
        <p:txBody>
          <a:bodyPr/>
          <a:lstStyle/>
          <a:p>
            <a:r>
              <a:rPr lang="zh-CN" altLang="en-US" dirty="0"/>
              <a:t>伪量化节点：插入方式</a:t>
            </a:r>
            <a:endParaRPr kumimoji="1" lang="zh-CN" altLang="en-US" dirty="0"/>
          </a:p>
        </p:txBody>
      </p:sp>
      <p:pic>
        <p:nvPicPr>
          <p:cNvPr id="5" name="内容占位符 4">
            <a:extLst>
              <a:ext uri="{FF2B5EF4-FFF2-40B4-BE49-F238E27FC236}">
                <a16:creationId xmlns:a16="http://schemas.microsoft.com/office/drawing/2014/main" id="{D141A495-A891-FE4B-B880-F86F4D8A4AE2}"/>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129829" y="1412776"/>
            <a:ext cx="3168352" cy="4783899"/>
          </a:xfrm>
        </p:spPr>
      </p:pic>
      <p:pic>
        <p:nvPicPr>
          <p:cNvPr id="7" name="图片 6">
            <a:extLst>
              <a:ext uri="{FF2B5EF4-FFF2-40B4-BE49-F238E27FC236}">
                <a16:creationId xmlns:a16="http://schemas.microsoft.com/office/drawing/2014/main" id="{EB0A3980-B991-E348-9489-44E2B48FC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4445" y="1172121"/>
            <a:ext cx="3510138" cy="5265207"/>
          </a:xfrm>
          <a:prstGeom prst="rect">
            <a:avLst/>
          </a:prstGeom>
        </p:spPr>
      </p:pic>
    </p:spTree>
    <p:extLst>
      <p:ext uri="{BB962C8B-B14F-4D97-AF65-F5344CB8AC3E}">
        <p14:creationId xmlns:p14="http://schemas.microsoft.com/office/powerpoint/2010/main" val="3625236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如何平滑计算伪量化阶段的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我看论文中有 </a:t>
            </a:r>
            <a:r>
              <a:rPr lang="en-US" altLang="zh-CN" dirty="0">
                <a:latin typeface="Gill Sans MT" panose="020B0502020104020203" pitchFamily="34" charset="0"/>
              </a:rPr>
              <a:t>Batch Normal</a:t>
            </a:r>
            <a:r>
              <a:rPr lang="zh-CN" altLang="en-US" dirty="0">
                <a:latin typeface="Gill Sans MT" panose="020B0502020104020203" pitchFamily="34" charset="0"/>
              </a:rPr>
              <a:t> 矫正</a:t>
            </a:r>
            <a:r>
              <a:rPr lang="zh-CN" altLang="en-US" dirty="0">
                <a:latin typeface="Gill Sans MT" panose="020B0502020104020203" pitchFamily="34" charset="0"/>
                <a:ea typeface="Microsoft YaHei" panose="020B0503020204020204" pitchFamily="34" charset="-122"/>
              </a:rPr>
              <a:t>和 </a:t>
            </a:r>
            <a:r>
              <a:rPr lang="en-US" altLang="zh-CN" dirty="0">
                <a:latin typeface="Gill Sans MT" panose="020B0502020104020203" pitchFamily="34" charset="0"/>
              </a:rPr>
              <a:t>Bessel</a:t>
            </a:r>
            <a:r>
              <a:rPr lang="zh-CN" altLang="en-US" dirty="0">
                <a:latin typeface="Gill Sans MT" panose="020B0502020104020203" pitchFamily="34" charset="0"/>
              </a:rPr>
              <a:t> 校正，具体为什么要进行校正？</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如果要对 </a:t>
            </a:r>
            <a:r>
              <a:rPr lang="en-US" altLang="zh-CN" dirty="0">
                <a:latin typeface="Gill Sans MT" panose="020B0502020104020203" pitchFamily="34" charset="0"/>
              </a:rPr>
              <a:t>Batch Normal</a:t>
            </a:r>
            <a:r>
              <a:rPr lang="zh-CN" altLang="en-US" dirty="0">
                <a:latin typeface="Gill Sans MT" panose="020B0502020104020203" pitchFamily="34" charset="0"/>
              </a:rPr>
              <a:t> 进行折叠，那么计算公式或者 </a:t>
            </a:r>
            <a:r>
              <a:rPr lang="en-US" altLang="zh-CN" dirty="0">
                <a:latin typeface="Gill Sans MT" panose="020B0502020104020203" pitchFamily="34" charset="0"/>
              </a:rPr>
              <a:t>kernel</a:t>
            </a:r>
            <a:r>
              <a:rPr lang="zh-CN" altLang="en-US" dirty="0">
                <a:latin typeface="Gill Sans MT" panose="020B0502020104020203" pitchFamily="34" charset="0"/>
              </a:rPr>
              <a:t> 会变成什么样？</a:t>
            </a: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200895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en-US" altLang="zh-CN" sz="9600" b="1" dirty="0">
                <a:solidFill>
                  <a:srgbClr val="C00000"/>
                </a:solidFill>
                <a:latin typeface="Gill Sans MT" panose="020B0502020104020203" pitchFamily="34" charset="0"/>
              </a:rPr>
              <a:t>AI</a:t>
            </a:r>
            <a:r>
              <a:rPr lang="zh-CN" altLang="en-US" sz="9600" b="1" dirty="0">
                <a:solidFill>
                  <a:srgbClr val="C00000"/>
                </a:solidFill>
                <a:latin typeface="Gill Sans MT" panose="020B0502020104020203" pitchFamily="34" charset="0"/>
              </a:rPr>
              <a:t>框架工作流程</a:t>
            </a:r>
            <a:endParaRPr lang="en-US" altLang="zh-CN" sz="9600" b="1" dirty="0">
              <a:solidFill>
                <a:srgbClr val="C00000"/>
              </a:solidFill>
              <a:latin typeface="Gill Sans MT" panose="020B0502020104020203" pitchFamily="34" charset="0"/>
            </a:endParaRPr>
          </a:p>
          <a:p>
            <a:pPr marL="0" indent="0" algn="ctr">
              <a:lnSpc>
                <a:spcPct val="100000"/>
              </a:lnSpc>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281428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60C83-022A-8840-B6DD-E86D89055135}"/>
              </a:ext>
            </a:extLst>
          </p:cNvPr>
          <p:cNvSpPr>
            <a:spLocks noGrp="1"/>
          </p:cNvSpPr>
          <p:nvPr>
            <p:ph type="title"/>
          </p:nvPr>
        </p:nvSpPr>
        <p:spPr/>
        <p:txBody>
          <a:bodyPr/>
          <a:lstStyle/>
          <a:p>
            <a:r>
              <a:rPr kumimoji="1" lang="en-US" altLang="zh-CN" dirty="0"/>
              <a:t>AI</a:t>
            </a:r>
            <a:r>
              <a:rPr kumimoji="1" lang="zh-CN" altLang="en-US" dirty="0"/>
              <a:t> </a:t>
            </a:r>
            <a:r>
              <a:rPr kumimoji="1" lang="en-US" altLang="zh-CN" dirty="0"/>
              <a:t>framework</a:t>
            </a:r>
            <a:r>
              <a:rPr kumimoji="1" lang="zh-CN" altLang="en-US" dirty="0"/>
              <a:t> </a:t>
            </a:r>
            <a:r>
              <a:rPr kumimoji="1" lang="en-US" altLang="zh-CN" dirty="0"/>
              <a:t>Workflow</a:t>
            </a:r>
            <a:endParaRPr kumimoji="1" lang="zh-CN" altLang="en-US" dirty="0"/>
          </a:p>
        </p:txBody>
      </p:sp>
      <p:pic>
        <p:nvPicPr>
          <p:cNvPr id="4" name="图片 3">
            <a:extLst>
              <a:ext uri="{FF2B5EF4-FFF2-40B4-BE49-F238E27FC236}">
                <a16:creationId xmlns:a16="http://schemas.microsoft.com/office/drawing/2014/main" id="{9B75A530-7F21-994A-A6C5-E2F6A066C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44080" y="1268760"/>
            <a:ext cx="4708602" cy="5062689"/>
          </a:xfrm>
          <a:prstGeom prst="rect">
            <a:avLst/>
          </a:prstGeom>
        </p:spPr>
      </p:pic>
    </p:spTree>
    <p:extLst>
      <p:ext uri="{BB962C8B-B14F-4D97-AF65-F5344CB8AC3E}">
        <p14:creationId xmlns:p14="http://schemas.microsoft.com/office/powerpoint/2010/main" val="329418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en-US" altLang="zh-CN" sz="9600" b="1" dirty="0">
                <a:solidFill>
                  <a:srgbClr val="C00000"/>
                </a:solidFill>
                <a:latin typeface="Gill Sans MT" panose="020B0502020104020203" pitchFamily="34" charset="0"/>
              </a:rPr>
              <a:t>QAT</a:t>
            </a:r>
            <a:r>
              <a:rPr lang="zh-CN" altLang="en-US" sz="9600" b="1" dirty="0">
                <a:solidFill>
                  <a:srgbClr val="C00000"/>
                </a:solidFill>
                <a:latin typeface="Gill Sans MT" panose="020B0502020104020203" pitchFamily="34" charset="0"/>
              </a:rPr>
              <a:t>衍生研究</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105325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b="0" dirty="0"/>
              <a:t>Straight Through Estimation Derivative Approximation</a:t>
            </a:r>
            <a:endParaRPr kumimoji="1" lang="zh-CN" altLang="en-US" dirty="0"/>
          </a:p>
        </p:txBody>
      </p:sp>
      <p:pic>
        <p:nvPicPr>
          <p:cNvPr id="4" name="图片 3">
            <a:extLst>
              <a:ext uri="{FF2B5EF4-FFF2-40B4-BE49-F238E27FC236}">
                <a16:creationId xmlns:a16="http://schemas.microsoft.com/office/drawing/2014/main" id="{F7CDFCC7-62EC-A54A-929A-560DDFECB2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40755" y="1484784"/>
            <a:ext cx="7715252" cy="4536504"/>
          </a:xfrm>
          <a:prstGeom prst="rect">
            <a:avLst/>
          </a:prstGeom>
        </p:spPr>
      </p:pic>
    </p:spTree>
    <p:extLst>
      <p:ext uri="{BB962C8B-B14F-4D97-AF65-F5344CB8AC3E}">
        <p14:creationId xmlns:p14="http://schemas.microsoft.com/office/powerpoint/2010/main" val="295069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400" dirty="0"/>
              <a:t>Quantization and Deployment of Deep Neural Networks on Microcontrollers</a:t>
            </a:r>
            <a:endParaRPr lang="en-US" altLang="zh-CN" sz="2400" b="0" dirty="0"/>
          </a:p>
        </p:txBody>
      </p:sp>
      <p:pic>
        <p:nvPicPr>
          <p:cNvPr id="3" name="图片 2">
            <a:extLst>
              <a:ext uri="{FF2B5EF4-FFF2-40B4-BE49-F238E27FC236}">
                <a16:creationId xmlns:a16="http://schemas.microsoft.com/office/drawing/2014/main" id="{C175BB79-71AE-B144-A09A-61CC42C01015}"/>
              </a:ext>
            </a:extLst>
          </p:cNvPr>
          <p:cNvPicPr>
            <a:picLocks noChangeAspect="1"/>
          </p:cNvPicPr>
          <p:nvPr/>
        </p:nvPicPr>
        <p:blipFill>
          <a:blip r:embed="rId2"/>
          <a:stretch>
            <a:fillRect/>
          </a:stretch>
        </p:blipFill>
        <p:spPr>
          <a:xfrm>
            <a:off x="2444362" y="1501286"/>
            <a:ext cx="7308038" cy="4677144"/>
          </a:xfrm>
          <a:prstGeom prst="rect">
            <a:avLst/>
          </a:prstGeom>
        </p:spPr>
      </p:pic>
    </p:spTree>
    <p:extLst>
      <p:ext uri="{BB962C8B-B14F-4D97-AF65-F5344CB8AC3E}">
        <p14:creationId xmlns:p14="http://schemas.microsoft.com/office/powerpoint/2010/main" val="11173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000" b="0" dirty="0"/>
              <a:t>Per-channel Quantization Level Allocation for Quantizing Convolutional Neural Networks</a:t>
            </a:r>
            <a:endParaRPr lang="en-US" altLang="zh-CN" sz="1800" b="0" dirty="0"/>
          </a:p>
        </p:txBody>
      </p:sp>
      <p:pic>
        <p:nvPicPr>
          <p:cNvPr id="5" name="图片 4">
            <a:extLst>
              <a:ext uri="{FF2B5EF4-FFF2-40B4-BE49-F238E27FC236}">
                <a16:creationId xmlns:a16="http://schemas.microsoft.com/office/drawing/2014/main" id="{1E3633DE-4027-0D4B-A52A-58BE19F57D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805" y="1588290"/>
            <a:ext cx="3226749" cy="4351866"/>
          </a:xfrm>
          <a:prstGeom prst="rect">
            <a:avLst/>
          </a:prstGeom>
        </p:spPr>
      </p:pic>
      <p:pic>
        <p:nvPicPr>
          <p:cNvPr id="7" name="图片 6">
            <a:extLst>
              <a:ext uri="{FF2B5EF4-FFF2-40B4-BE49-F238E27FC236}">
                <a16:creationId xmlns:a16="http://schemas.microsoft.com/office/drawing/2014/main" id="{A6C93E04-2A15-F34C-8B99-AF269AC91B8A}"/>
              </a:ext>
            </a:extLst>
          </p:cNvPr>
          <p:cNvPicPr>
            <a:picLocks noChangeAspect="1"/>
          </p:cNvPicPr>
          <p:nvPr/>
        </p:nvPicPr>
        <p:blipFill>
          <a:blip r:embed="rId3"/>
          <a:stretch>
            <a:fillRect/>
          </a:stretch>
        </p:blipFill>
        <p:spPr>
          <a:xfrm>
            <a:off x="4528929" y="1588290"/>
            <a:ext cx="6977940" cy="4590140"/>
          </a:xfrm>
          <a:prstGeom prst="rect">
            <a:avLst/>
          </a:prstGeom>
        </p:spPr>
      </p:pic>
    </p:spTree>
    <p:extLst>
      <p:ext uri="{BB962C8B-B14F-4D97-AF65-F5344CB8AC3E}">
        <p14:creationId xmlns:p14="http://schemas.microsoft.com/office/powerpoint/2010/main" val="250257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Gill Sans MT" panose="020B0502020104020203" pitchFamily="34" charset="0"/>
              </a:rPr>
              <a:t>感知量化训练</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357268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en-US" altLang="zh-CN" dirty="0"/>
              <a:t>QAT</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r>
              <a:rPr lang="zh-CN" altLang="en-US" dirty="0"/>
              <a:t>感知量化训练（</a:t>
            </a:r>
            <a:r>
              <a:rPr lang="en-US" altLang="zh-CN" dirty="0"/>
              <a:t>Aware Quantization</a:t>
            </a:r>
            <a:r>
              <a:rPr lang="zh-CN" altLang="en-US" dirty="0"/>
              <a:t> </a:t>
            </a:r>
            <a:r>
              <a:rPr lang="en-US" altLang="zh-CN" dirty="0"/>
              <a:t>Training</a:t>
            </a:r>
            <a:r>
              <a:rPr lang="zh-CN" altLang="en-US" dirty="0"/>
              <a:t>）模型中插入伪量化节点</a:t>
            </a:r>
            <a:r>
              <a:rPr lang="en-US" altLang="zh-CN" dirty="0"/>
              <a:t>fake quant</a:t>
            </a:r>
            <a:r>
              <a:rPr lang="zh-CN" altLang="en-US" dirty="0"/>
              <a:t>来模拟量化引入的误差。端测推理的时候折叠</a:t>
            </a:r>
            <a:r>
              <a:rPr lang="en-US" altLang="zh-CN" dirty="0"/>
              <a:t>fake quant</a:t>
            </a:r>
            <a:r>
              <a:rPr lang="zh-CN" altLang="en-US" dirty="0"/>
              <a:t>节点中的属性到</a:t>
            </a:r>
            <a:r>
              <a:rPr lang="en-US" altLang="zh-CN" dirty="0"/>
              <a:t>tensor</a:t>
            </a:r>
            <a:r>
              <a:rPr lang="zh-CN" altLang="en-US" dirty="0"/>
              <a:t>中，在端测推理的过程中直接使用</a:t>
            </a:r>
            <a:r>
              <a:rPr lang="en-US" altLang="zh-CN" dirty="0"/>
              <a:t>tensor</a:t>
            </a:r>
            <a:r>
              <a:rPr lang="zh-CN" altLang="en-US" dirty="0"/>
              <a:t>中带有的量化属性参数。</a:t>
            </a:r>
          </a:p>
        </p:txBody>
      </p:sp>
      <p:pic>
        <p:nvPicPr>
          <p:cNvPr id="3" name="图片 2">
            <a:extLst>
              <a:ext uri="{FF2B5EF4-FFF2-40B4-BE49-F238E27FC236}">
                <a16:creationId xmlns:a16="http://schemas.microsoft.com/office/drawing/2014/main" id="{6792CD26-6249-C04C-8180-D48791383A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5081" y="3296399"/>
            <a:ext cx="7086600" cy="2730500"/>
          </a:xfrm>
          <a:prstGeom prst="rect">
            <a:avLst/>
          </a:prstGeom>
        </p:spPr>
      </p:pic>
    </p:spTree>
    <p:extLst>
      <p:ext uri="{BB962C8B-B14F-4D97-AF65-F5344CB8AC3E}">
        <p14:creationId xmlns:p14="http://schemas.microsoft.com/office/powerpoint/2010/main" val="402120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a:t>
            </a:r>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pPr marL="457200" indent="-457200">
              <a:buFont typeface="+mj-lt"/>
              <a:buAutoNum type="arabicPeriod"/>
            </a:pPr>
            <a:r>
              <a:rPr lang="zh-CN" altLang="en-US" dirty="0"/>
              <a:t>找到输入数据的分布，即找到 </a:t>
            </a:r>
            <a:r>
              <a:rPr lang="en-US" altLang="zh-CN" dirty="0"/>
              <a:t>min</a:t>
            </a:r>
            <a:r>
              <a:rPr lang="zh-CN" altLang="en-US" dirty="0"/>
              <a:t> 和 </a:t>
            </a:r>
            <a:r>
              <a:rPr lang="en-US" altLang="zh-CN" dirty="0"/>
              <a:t>max</a:t>
            </a:r>
            <a:r>
              <a:rPr lang="zh-CN" altLang="en-US" dirty="0"/>
              <a:t> 值；</a:t>
            </a:r>
          </a:p>
          <a:p>
            <a:pPr marL="457200" indent="-457200">
              <a:buFont typeface="+mj-lt"/>
              <a:buAutoNum type="arabicPeriod"/>
            </a:pPr>
            <a:r>
              <a:rPr lang="zh-CN" altLang="en-US" dirty="0"/>
              <a:t>模拟量化到低比特操作的时候的精度损失，把该损失作用到网络模型中，传递给损失函数，让优化器去在训练过程中对该损失值进行优化。</a:t>
            </a:r>
          </a:p>
        </p:txBody>
      </p:sp>
    </p:spTree>
    <p:extLst>
      <p:ext uri="{BB962C8B-B14F-4D97-AF65-F5344CB8AC3E}">
        <p14:creationId xmlns:p14="http://schemas.microsoft.com/office/powerpoint/2010/main" val="286515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a:xfrm>
            <a:off x="623635" y="1412776"/>
            <a:ext cx="10963473" cy="1008112"/>
          </a:xfrm>
        </p:spPr>
        <p:txBody>
          <a:bodyPr anchor="ctr"/>
          <a:lstStyle/>
          <a:p>
            <a:r>
              <a:rPr lang="zh-CN" altLang="en-US" dirty="0">
                <a:latin typeface="Gill Sans MT" panose="020B0502020104020203" pitchFamily="34" charset="0"/>
              </a:rPr>
              <a:t>为了求得网络模型</a:t>
            </a:r>
            <a:r>
              <a:rPr lang="en-US" altLang="zh-CN" dirty="0">
                <a:latin typeface="Gill Sans MT" panose="020B0502020104020203" pitchFamily="34" charset="0"/>
              </a:rPr>
              <a:t>tensor</a:t>
            </a:r>
            <a:r>
              <a:rPr lang="zh-CN" altLang="en-US" dirty="0">
                <a:latin typeface="Gill Sans MT" panose="020B0502020104020203" pitchFamily="34" charset="0"/>
              </a:rPr>
              <a:t>数据精确的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值，因此在模型训练的时候插入伪量化节点来模拟引入的误差，得到数据的分布。对于每一个算子，量化参数通过下面的方式得到：</a:t>
            </a:r>
          </a:p>
        </p:txBody>
      </p:sp>
      <p:pic>
        <p:nvPicPr>
          <p:cNvPr id="5122" name="Picture 2" descr="equation.pdf">
            <a:extLst>
              <a:ext uri="{FF2B5EF4-FFF2-40B4-BE49-F238E27FC236}">
                <a16:creationId xmlns:a16="http://schemas.microsoft.com/office/drawing/2014/main" id="{D78611AB-5B0C-5946-BECF-7CF11FD27C1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01181" y="2708920"/>
            <a:ext cx="5994400" cy="55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quation.pdf">
            <a:extLst>
              <a:ext uri="{FF2B5EF4-FFF2-40B4-BE49-F238E27FC236}">
                <a16:creationId xmlns:a16="http://schemas.microsoft.com/office/drawing/2014/main" id="{84826EFB-6426-5248-98B9-76A369D9F0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90269" y="3622102"/>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quation.pdf">
            <a:extLst>
              <a:ext uri="{FF2B5EF4-FFF2-40B4-BE49-F238E27FC236}">
                <a16:creationId xmlns:a16="http://schemas.microsoft.com/office/drawing/2014/main" id="{3425AD7E-C60B-0345-8ED4-5B7E49A980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3755" y="4653136"/>
            <a:ext cx="2082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quation.pdf">
            <a:extLst>
              <a:ext uri="{FF2B5EF4-FFF2-40B4-BE49-F238E27FC236}">
                <a16:creationId xmlns:a16="http://schemas.microsoft.com/office/drawing/2014/main" id="{EA14F95C-1A88-8E48-9230-1A1C4827545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14205" y="5846700"/>
            <a:ext cx="2501900" cy="27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4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正向传播的时候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节点对数据进行了模拟量化规约的过程，如下图所示：</a:t>
            </a:r>
          </a:p>
        </p:txBody>
      </p:sp>
      <p:pic>
        <p:nvPicPr>
          <p:cNvPr id="2" name="图片 1">
            <a:extLst>
              <a:ext uri="{FF2B5EF4-FFF2-40B4-BE49-F238E27FC236}">
                <a16:creationId xmlns:a16="http://schemas.microsoft.com/office/drawing/2014/main" id="{8E8171E0-C3C1-2544-98D8-97F59DFE4ACE}"/>
              </a:ext>
            </a:extLst>
          </p:cNvPr>
          <p:cNvPicPr>
            <a:picLocks noChangeAspect="1"/>
          </p:cNvPicPr>
          <p:nvPr/>
        </p:nvPicPr>
        <p:blipFill>
          <a:blip r:embed="rId2"/>
          <a:stretch>
            <a:fillRect/>
          </a:stretch>
        </p:blipFill>
        <p:spPr>
          <a:xfrm>
            <a:off x="4154165" y="2159466"/>
            <a:ext cx="3581400" cy="4051300"/>
          </a:xfrm>
          <a:prstGeom prst="rect">
            <a:avLst/>
          </a:prstGeom>
        </p:spPr>
      </p:pic>
    </p:spTree>
    <p:extLst>
      <p:ext uri="{BB962C8B-B14F-4D97-AF65-F5344CB8AC3E}">
        <p14:creationId xmlns:p14="http://schemas.microsoft.com/office/powerpoint/2010/main" val="93638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35281</TotalTime>
  <Words>753</Words>
  <Application>Microsoft Macintosh PowerPoint</Application>
  <PresentationFormat>自定义</PresentationFormat>
  <Paragraphs>80</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23</vt:i4>
      </vt:variant>
    </vt:vector>
  </HeadingPairs>
  <TitlesOfParts>
    <vt:vector size="42"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QAT</vt:lpstr>
      <vt:lpstr>伪量化节点</vt:lpstr>
      <vt:lpstr>伪量化节点：正向传播 Forward</vt:lpstr>
      <vt:lpstr>伪量化节点：正向传播 Forward</vt:lpstr>
      <vt:lpstr>伪量化节点：反向传播 Backward</vt:lpstr>
      <vt:lpstr>伪量化节点：反向传播 Backward</vt:lpstr>
      <vt:lpstr>伪量化节点：更新Min和Max</vt:lpstr>
      <vt:lpstr>Question?</vt:lpstr>
      <vt:lpstr>伪量化节点：插入方式</vt:lpstr>
      <vt:lpstr>Question?</vt:lpstr>
      <vt:lpstr>PowerPoint 演示文稿</vt:lpstr>
      <vt:lpstr>AI framework Workflow</vt:lpstr>
      <vt:lpstr>PowerPoint 演示文稿</vt:lpstr>
      <vt:lpstr>Straight Through Estimation Derivative Approximation</vt:lpstr>
      <vt:lpstr>Quantization and Deployment of Deep Neural Networks on Microcontrollers</vt:lpstr>
      <vt:lpstr>Per-channel Quantization Level Allocation for Quantizing Convolutional Neural Networks</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6017</cp:revision>
  <dcterms:created xsi:type="dcterms:W3CDTF">2015-01-14T10:38:57Z</dcterms:created>
  <dcterms:modified xsi:type="dcterms:W3CDTF">2023-01-22T01:34:03Z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